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6"/>
  </p:notesMasterIdLst>
  <p:handoutMasterIdLst>
    <p:handoutMasterId r:id="rId17"/>
  </p:handoutMasterIdLst>
  <p:sldIdLst>
    <p:sldId id="267" r:id="rId2"/>
    <p:sldId id="507" r:id="rId3"/>
    <p:sldId id="583" r:id="rId4"/>
    <p:sldId id="584" r:id="rId5"/>
    <p:sldId id="401" r:id="rId6"/>
    <p:sldId id="592" r:id="rId7"/>
    <p:sldId id="585" r:id="rId8"/>
    <p:sldId id="574" r:id="rId9"/>
    <p:sldId id="595" r:id="rId10"/>
    <p:sldId id="593" r:id="rId11"/>
    <p:sldId id="596" r:id="rId12"/>
    <p:sldId id="594" r:id="rId13"/>
    <p:sldId id="262" r:id="rId14"/>
    <p:sldId id="343" r:id="rId1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YCRT – YTD Credit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YDRT  - YTD Debit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YNET – YTD Net Turnover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YTCH – Year to date no of transactions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CHAV – Charge on Breaching Minimum Required average balance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DRTC  - Debit Turnover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r>
              <a:rPr lang="en-US" sz="1800" dirty="0" smtClean="0"/>
              <a:t>CRTC credit turnover</a:t>
            </a:r>
          </a:p>
          <a:p>
            <a:r>
              <a:rPr lang="en-US" sz="1800" dirty="0" smtClean="0"/>
              <a:t>ITCH number of transactions</a:t>
            </a:r>
          </a:p>
          <a:p>
            <a:r>
              <a:rPr lang="en-US" sz="1800" dirty="0" smtClean="0"/>
              <a:t>DCBL Debit Card Blocked</a:t>
            </a:r>
          </a:p>
          <a:p>
            <a:r>
              <a:rPr lang="en-US" sz="1800" dirty="0" smtClean="0"/>
              <a:t>DCIS Debit Card issued</a:t>
            </a:r>
          </a:p>
          <a:p>
            <a:r>
              <a:rPr lang="en-US" sz="1800" dirty="0" smtClean="0"/>
              <a:t>DOCH Dormancy Charge</a:t>
            </a:r>
          </a:p>
          <a:p>
            <a:r>
              <a:rPr lang="en-US" sz="1800" dirty="0" smtClean="0"/>
              <a:t>FACC Facility Creation Fee</a:t>
            </a:r>
          </a:p>
          <a:p>
            <a:r>
              <a:rPr lang="en-US" sz="1800" dirty="0" smtClean="0"/>
              <a:t>FAEF Facility Expiration Fee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r>
              <a:rPr lang="en-US" sz="1800" dirty="0" smtClean="0"/>
              <a:t>FAIF – Facility Increase Fee</a:t>
            </a:r>
          </a:p>
          <a:p>
            <a:r>
              <a:rPr lang="en-US" sz="1800" dirty="0" smtClean="0"/>
              <a:t>FARF – Facility Renewal Fee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FCUBS 12.1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Interest &amp; Charges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IC– Introduction</a:t>
            </a:r>
          </a:p>
          <a:p>
            <a:r>
              <a:rPr lang="en-US" dirty="0" smtClean="0"/>
              <a:t>IC– Products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Introduction</a:t>
            </a:r>
          </a:p>
          <a:p>
            <a:pPr marL="463550" indent="-449263">
              <a:buClrTx/>
              <a:buFont typeface="Times" pitchFamily="18" charset="0"/>
              <a:buNone/>
              <a:defRPr/>
            </a:pPr>
            <a:r>
              <a:rPr lang="en-US" sz="1400" dirty="0" smtClean="0"/>
              <a:t>          	</a:t>
            </a:r>
            <a:r>
              <a:rPr lang="en-US" sz="2200" dirty="0" smtClean="0"/>
              <a:t>IC module of FLEXCUBE is used to process the Interest and Charges.</a:t>
            </a:r>
          </a:p>
          <a:p>
            <a:pPr marL="463550" indent="-449263"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Brief info on Functional / Operations feature</a:t>
            </a:r>
          </a:p>
          <a:p>
            <a:pPr lvl="2">
              <a:defRPr/>
            </a:pPr>
            <a:r>
              <a:rPr lang="en-US" sz="2200" dirty="0" smtClean="0"/>
              <a:t>Calculating Interest</a:t>
            </a:r>
          </a:p>
          <a:p>
            <a:pPr lvl="2">
              <a:defRPr/>
            </a:pPr>
            <a:r>
              <a:rPr lang="en-US" sz="2200" dirty="0" smtClean="0"/>
              <a:t>Calculating Charges on Different Basis.</a:t>
            </a:r>
          </a:p>
          <a:p>
            <a:pPr lvl="2"/>
            <a:r>
              <a:rPr lang="en-US" sz="2200" dirty="0" smtClean="0"/>
              <a:t>Interest Collection Methods – Bearing, Discounted and True Discounted</a:t>
            </a:r>
          </a:p>
          <a:p>
            <a:pPr lvl="2"/>
            <a:r>
              <a:rPr lang="en-US" sz="2200" dirty="0" smtClean="0"/>
              <a:t>Interest Rate Type – Fixed Floating and Special</a:t>
            </a:r>
          </a:p>
          <a:p>
            <a:pPr lvl="2">
              <a:defRPr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 lvl="2">
              <a:buNone/>
              <a:defRPr/>
            </a:pPr>
            <a:r>
              <a:rPr lang="en-US" sz="2000" kern="0" dirty="0" smtClean="0"/>
              <a:t>Charges</a:t>
            </a:r>
          </a:p>
          <a:p>
            <a:pPr lvl="2">
              <a:buNone/>
              <a:defRPr/>
            </a:pPr>
            <a:endParaRPr lang="en-US" sz="2000" kern="0" dirty="0" smtClean="0"/>
          </a:p>
          <a:p>
            <a:pPr lvl="2">
              <a:buNone/>
              <a:defRPr/>
            </a:pPr>
            <a:r>
              <a:rPr lang="en-US" sz="2000" kern="0" dirty="0" smtClean="0"/>
              <a:t>Charge Collection – The system can calculate the charges on different basis</a:t>
            </a:r>
          </a:p>
          <a:p>
            <a:pPr lvl="2">
              <a:buNone/>
              <a:defRPr/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endParaRPr lang="en-US" sz="1800" dirty="0" smtClean="0"/>
          </a:p>
          <a:p>
            <a:r>
              <a:rPr lang="en-US" sz="1800" dirty="0" smtClean="0"/>
              <a:t>ICUL interest on saving &amp; current bank accounts for corporate customer</a:t>
            </a:r>
          </a:p>
          <a:p>
            <a:r>
              <a:rPr lang="en-US" sz="1800" dirty="0" smtClean="0"/>
              <a:t>IOCC interest on current account for corporate customer</a:t>
            </a:r>
          </a:p>
          <a:p>
            <a:r>
              <a:rPr lang="en-US" sz="1800" dirty="0" smtClean="0"/>
              <a:t>IOCP debit interest on current accounts</a:t>
            </a:r>
          </a:p>
          <a:p>
            <a:r>
              <a:rPr lang="en-US" sz="1800" dirty="0" smtClean="0"/>
              <a:t>DICP debit interest on current account</a:t>
            </a:r>
          </a:p>
          <a:p>
            <a:r>
              <a:rPr lang="en-US" sz="1800" dirty="0" smtClean="0"/>
              <a:t>IDSR interest on saving &amp; current bank accounts for retail customer</a:t>
            </a:r>
          </a:p>
          <a:p>
            <a:r>
              <a:rPr lang="en-US" sz="1800" dirty="0" smtClean="0"/>
              <a:t>IOSR interest on saving &amp; current bank accounts for retail customer</a:t>
            </a:r>
          </a:p>
          <a:p>
            <a:r>
              <a:rPr lang="en-US" sz="1800" dirty="0" smtClean="0"/>
              <a:t>ODID Overdraft Interest for Line Accounts</a:t>
            </a:r>
          </a:p>
          <a:p>
            <a:r>
              <a:rPr lang="en-US" sz="1800" dirty="0" smtClean="0"/>
              <a:t>IBSR Interest on Staff Accounts</a:t>
            </a:r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List of all the Pre-shipped products</a:t>
            </a:r>
          </a:p>
          <a:p>
            <a:endParaRPr lang="en-US" sz="1800" dirty="0" smtClean="0"/>
          </a:p>
          <a:p>
            <a:r>
              <a:rPr lang="en-US" sz="1800" dirty="0" smtClean="0"/>
              <a:t>ICPO – Debit Interest on Overdraft Accounts</a:t>
            </a:r>
          </a:p>
          <a:p>
            <a:r>
              <a:rPr lang="en-US" sz="1800" dirty="0" smtClean="0"/>
              <a:t>INRL – Interest Rule Based on Monthly Minimum Balance</a:t>
            </a:r>
          </a:p>
          <a:p>
            <a:r>
              <a:rPr lang="en-US" sz="1800" dirty="0" smtClean="0"/>
              <a:t>IODB – Debit Interest Product for Overdraft with TD Linkage</a:t>
            </a:r>
          </a:p>
          <a:p>
            <a:r>
              <a:rPr lang="en-US" sz="1800" dirty="0" smtClean="0"/>
              <a:t>NMSC – </a:t>
            </a:r>
            <a:r>
              <a:rPr lang="en-US" sz="1800" dirty="0" err="1" smtClean="0"/>
              <a:t>Adhoc</a:t>
            </a:r>
            <a:r>
              <a:rPr lang="en-US" sz="1800" dirty="0" smtClean="0"/>
              <a:t> Statement Charge</a:t>
            </a:r>
          </a:p>
          <a:p>
            <a:r>
              <a:rPr lang="en-US" sz="1800" dirty="0" smtClean="0"/>
              <a:t>PEN2 – Penalty Interest on Notice Accounts</a:t>
            </a:r>
          </a:p>
          <a:p>
            <a:r>
              <a:rPr lang="en-US" sz="1800" dirty="0" smtClean="0"/>
              <a:t>TRCH – Turnover Charge</a:t>
            </a:r>
          </a:p>
          <a:p>
            <a:r>
              <a:rPr lang="en-US" sz="1800" dirty="0" smtClean="0"/>
              <a:t>UCHG – Charge based on utilization</a:t>
            </a:r>
          </a:p>
          <a:p>
            <a:r>
              <a:rPr lang="en-US" sz="1800" dirty="0" smtClean="0"/>
              <a:t>UNCG – Charge Based on </a:t>
            </a:r>
            <a:r>
              <a:rPr lang="en-US" sz="1800" dirty="0" err="1" smtClean="0"/>
              <a:t>Unutilziation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8377</TotalTime>
  <Words>475</Words>
  <Application>Microsoft Office PowerPoint</Application>
  <PresentationFormat>On-screen Show (16:9)</PresentationFormat>
  <Paragraphs>90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12.1</vt:lpstr>
      <vt:lpstr>Program Agenda</vt:lpstr>
      <vt:lpstr>IC – Introduction</vt:lpstr>
      <vt:lpstr>Introduction </vt:lpstr>
      <vt:lpstr>Introduction </vt:lpstr>
      <vt:lpstr>IC– Products</vt:lpstr>
      <vt:lpstr>Standing Instructions – Products</vt:lpstr>
      <vt:lpstr>Standing Instructions – Products</vt:lpstr>
      <vt:lpstr>Standing Instructions – Products</vt:lpstr>
      <vt:lpstr>Standing Instructions – Products</vt:lpstr>
      <vt:lpstr>Standing Instructions – Products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912</cp:revision>
  <cp:lastPrinted>2012-08-03T22:03:14Z</cp:lastPrinted>
  <dcterms:created xsi:type="dcterms:W3CDTF">2012-05-31T20:53:14Z</dcterms:created>
  <dcterms:modified xsi:type="dcterms:W3CDTF">2020-04-20T08:46:51Z</dcterms:modified>
</cp:coreProperties>
</file>